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62" r:id="rId4"/>
    <p:sldId id="265" r:id="rId5"/>
    <p:sldId id="268" r:id="rId6"/>
    <p:sldId id="267" r:id="rId7"/>
    <p:sldId id="269" r:id="rId8"/>
    <p:sldId id="266" r:id="rId9"/>
    <p:sldId id="263" r:id="rId10"/>
    <p:sldId id="270" r:id="rId11"/>
    <p:sldId id="272" r:id="rId12"/>
    <p:sldId id="27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96" d="100"/>
          <a:sy n="96" d="100"/>
        </p:scale>
        <p:origin x="60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A57AB-2EEC-455C-BD93-5B4DFC683B4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F71182-B883-426C-8ED6-194AAA9863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2740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A554-830D-43BE-B517-BE69D457B6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609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A554-830D-43BE-B517-BE69D457B6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656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A554-830D-43BE-B517-BE69D457B6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790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A554-830D-43BE-B517-BE69D457B6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2048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A554-830D-43BE-B517-BE69D457B6D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192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A554-830D-43BE-B517-BE69D457B6D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76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A554-830D-43BE-B517-BE69D457B6D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92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F50C60-117C-4BC0-91B7-68685D6A1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3D374D5-E223-41A5-A2D1-7625412AC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0C6A19-531B-423B-A0D1-4047CE22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EED35B-611B-4AC7-988A-D756CF4B2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B3E450-30AD-4617-84D5-20A139D29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79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8F0C28-EAD3-4C86-835F-B09B25CD2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72ACAA-5B9B-40B6-8BC5-252E79E1E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0F491F-BF15-4918-9AC9-1A369F8BD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83E883-6DA6-4663-88F2-E9466B73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BCAF84-1297-49E8-8653-76F9D786A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556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6B6F5FC-C3CB-40AA-9944-A623796645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B9E840-C86B-4619-84F3-CA6FB08D8E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8587CC-AC81-4AD8-ABF4-4D20DC6F3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07B88C-E087-42CC-8E00-06280EA44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544F31-45AA-498D-802E-B211365CA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533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358C41-07D2-45ED-AA4D-C6B738BF4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2F645-6D9B-40E9-A7BE-4DD8AD683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2F9402-4446-48C4-96B7-0791C4EEA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008581-BF7B-4ECA-864E-3A6EF819C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0E79CC-4F8F-4D7B-9DFA-2E1E1801B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50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31894-19E8-493E-A08C-36FAEE4A2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9DF96F-C485-4D07-856F-EBAD5E4AF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21B1C7-AC49-4006-BB32-5FA189888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E63504-1F5F-463F-A40A-D89406A12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393DD9-5AE9-46CD-A915-E6B43AFE2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020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F9EAC6-331C-4629-A34D-85532C608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536624-DC59-4EC4-8878-3E2AE0927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0B2F5D-DDBF-4BC4-8956-C6F4BA2DE0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6485A7-C598-45EB-A32E-BC87B57D3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9F5DAA-1FCF-4CDF-925E-5F987B290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5772AB-EA43-4D2F-9579-0278668D4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49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B3563F-6EBB-45C3-962E-2A7D5D269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043934-C0BD-4118-886F-6620FAC4E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963768-E04A-4137-BE31-7C9311CD4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4B92288-3634-4756-B1B7-4C264E9B8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4A058F8-F40F-4453-A8A6-ABBB58E7D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A3996F8-8BA4-4064-934C-1CC6E9E1F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1EC1F0-02C0-4922-A11B-35A4AEF4E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C03874C-0EF8-4BC0-B91D-3AE3862C2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569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B8DC37-A241-485F-B8D0-DFA1FE1A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55B4235-2860-4721-93D4-5138E3DE3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3D35466-6BF0-400D-8C2A-6B2E69AD4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B8FF316-BDF6-43C7-A5D4-AF220499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605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3BFC72-9BF9-4964-8057-6915DC0D5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7CFAFE-97D6-4A5E-B5D0-F6CDDDD5B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B76D97D-2815-4910-A127-BCB99ECF6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36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5B169A-4712-4246-982E-3779E077E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35615-DB79-4A17-B565-C3CC43B39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9E5C90-81B5-4228-8FAA-81A58E57DF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8082E1-02E5-4BFB-83F0-DB7A80CDB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F70F08-D2CD-4C59-A2E0-3CD19055F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5A3C24-AD38-4656-9E66-E8436F4EC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425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1F85A0-B73E-4922-818D-0977D1A50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B1127D0-4B5E-427F-9C71-7D5C190330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0CAA67C-EEF4-43DB-9603-6DABB750E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87B602-0672-4182-8738-93A3E0383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B718FF-9A06-44E3-AB77-8D3B0D61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FAD531-080C-4722-81BD-25A3A5D13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567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12ABDAE-21E7-4FF4-A0AE-F2FD512D2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78A697-A282-4763-AC23-F5C82F51C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A756B1-D20A-4C5C-B9DC-4E56D1811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11EC9-7E3E-4FA5-B2AF-4B9226B5D785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254E44-6E1B-4A4E-BB85-CA1199DBE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15CAED-A931-42BF-8E13-7F17572FAF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C6D95-38B1-4B6C-ADB5-0DF22BD601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30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ursb.me/resume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ppcontest.n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846DAC2-B519-4A16-8CC9-EF342074FF47}"/>
              </a:ext>
            </a:extLst>
          </p:cNvPr>
          <p:cNvSpPr/>
          <p:nvPr/>
        </p:nvSpPr>
        <p:spPr>
          <a:xfrm>
            <a:off x="2887431" y="2967335"/>
            <a:ext cx="64171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CCCC</a:t>
            </a:r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移动应用创新赛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康手札体W7-A" panose="03000709000000000000" pitchFamily="65" charset="-128"/>
              <a:ea typeface="华康手札体W7-A" panose="03000709000000000000" pitchFamily="65" charset="-128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A284CFD-5DB2-43FD-9E86-26CAEE269543}"/>
              </a:ext>
            </a:extLst>
          </p:cNvPr>
          <p:cNvSpPr/>
          <p:nvPr/>
        </p:nvSpPr>
        <p:spPr>
          <a:xfrm>
            <a:off x="5016218" y="4472285"/>
            <a:ext cx="21595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豌射 </a:t>
            </a:r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2021.3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康手札体W7-A" panose="03000709000000000000" pitchFamily="65" charset="-128"/>
              <a:ea typeface="华康手札体W7-A" panose="03000709000000000000" pitchFamily="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740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18CA584-8881-4CD3-808D-8504205FF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159" y="784222"/>
            <a:ext cx="2314592" cy="231459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10C6D0B-6958-404B-8DD1-E73B7416FF5B}"/>
              </a:ext>
            </a:extLst>
          </p:cNvPr>
          <p:cNvSpPr/>
          <p:nvPr/>
        </p:nvSpPr>
        <p:spPr>
          <a:xfrm>
            <a:off x="1218052" y="3759187"/>
            <a:ext cx="223651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《</a:t>
            </a:r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晬颜</a:t>
            </a:r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》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康手札体W7-A" panose="03000709000000000000" pitchFamily="65" charset="-128"/>
              <a:ea typeface="华康手札体W7-A" panose="03000709000000000000" pitchFamily="65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9D387E4-1E6B-48CE-AD8C-3F8F5DE22FC5}"/>
              </a:ext>
            </a:extLst>
          </p:cNvPr>
          <p:cNvSpPr txBox="1"/>
          <p:nvPr/>
        </p:nvSpPr>
        <p:spPr>
          <a:xfrm>
            <a:off x="912121" y="4826600"/>
            <a:ext cx="2848372" cy="743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第二届特等奖</a:t>
            </a:r>
            <a:endParaRPr lang="en-US" altLang="zh-CN" sz="32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96D3490-934D-46E1-B15F-66B3B7C606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46" r="10954"/>
          <a:stretch/>
        </p:blipFill>
        <p:spPr>
          <a:xfrm>
            <a:off x="4690019" y="602745"/>
            <a:ext cx="3145881" cy="58039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C42625F-A748-4BEC-8AAB-0DD67354DA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900" y="527050"/>
            <a:ext cx="4356100" cy="5803900"/>
          </a:xfrm>
          <a:prstGeom prst="rect">
            <a:avLst/>
          </a:prstGeom>
        </p:spPr>
      </p:pic>
      <p:sp>
        <p:nvSpPr>
          <p:cNvPr id="11" name="星形: 五角 10">
            <a:extLst>
              <a:ext uri="{FF2B5EF4-FFF2-40B4-BE49-F238E27FC236}">
                <a16:creationId xmlns:a16="http://schemas.microsoft.com/office/drawing/2014/main" id="{44C9FFF8-1004-4353-86FB-6D17EBA69C7F}"/>
              </a:ext>
            </a:extLst>
          </p:cNvPr>
          <p:cNvSpPr/>
          <p:nvPr/>
        </p:nvSpPr>
        <p:spPr>
          <a:xfrm>
            <a:off x="815009" y="3809732"/>
            <a:ext cx="606795" cy="606795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680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10C6D0B-6958-404B-8DD1-E73B7416FF5B}"/>
              </a:ext>
            </a:extLst>
          </p:cNvPr>
          <p:cNvSpPr/>
          <p:nvPr/>
        </p:nvSpPr>
        <p:spPr>
          <a:xfrm>
            <a:off x="662799" y="3759188"/>
            <a:ext cx="335394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《</a:t>
            </a:r>
            <a:r>
              <a:rPr lang="en-US" altLang="zh-CN" sz="4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StepBeats</a:t>
            </a:r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》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康手札体W7-A" panose="03000709000000000000" pitchFamily="65" charset="-128"/>
              <a:ea typeface="华康手札体W7-A" panose="03000709000000000000" pitchFamily="65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9D387E4-1E6B-48CE-AD8C-3F8F5DE22FC5}"/>
              </a:ext>
            </a:extLst>
          </p:cNvPr>
          <p:cNvSpPr txBox="1"/>
          <p:nvPr/>
        </p:nvSpPr>
        <p:spPr>
          <a:xfrm>
            <a:off x="912121" y="4826600"/>
            <a:ext cx="2848372" cy="743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第二届一等奖</a:t>
            </a:r>
            <a:endParaRPr lang="en-US" altLang="zh-CN" sz="32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42D962B-1A0D-44F5-BDB4-B588D0A93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903" y="1065155"/>
            <a:ext cx="2021571" cy="203365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9295A22-C72A-4D89-AB62-B88C71BDB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0168" y="1257284"/>
            <a:ext cx="7667681" cy="434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97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10C6D0B-6958-404B-8DD1-E73B7416FF5B}"/>
              </a:ext>
            </a:extLst>
          </p:cNvPr>
          <p:cNvSpPr/>
          <p:nvPr/>
        </p:nvSpPr>
        <p:spPr>
          <a:xfrm>
            <a:off x="1386508" y="3759187"/>
            <a:ext cx="291784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《</a:t>
            </a:r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双生日记</a:t>
            </a:r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》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康手札体W7-A" panose="03000709000000000000" pitchFamily="65" charset="-128"/>
              <a:ea typeface="华康手札体W7-A" panose="03000709000000000000" pitchFamily="65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9D387E4-1E6B-48CE-AD8C-3F8F5DE22FC5}"/>
              </a:ext>
            </a:extLst>
          </p:cNvPr>
          <p:cNvSpPr txBox="1"/>
          <p:nvPr/>
        </p:nvSpPr>
        <p:spPr>
          <a:xfrm>
            <a:off x="912121" y="4826600"/>
            <a:ext cx="2848372" cy="743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第三届一等奖</a:t>
            </a:r>
            <a:endParaRPr lang="en-US" altLang="zh-CN" sz="32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</p:txBody>
      </p:sp>
      <p:sp>
        <p:nvSpPr>
          <p:cNvPr id="11" name="星形: 五角 10">
            <a:extLst>
              <a:ext uri="{FF2B5EF4-FFF2-40B4-BE49-F238E27FC236}">
                <a16:creationId xmlns:a16="http://schemas.microsoft.com/office/drawing/2014/main" id="{44C9FFF8-1004-4353-86FB-6D17EBA69C7F}"/>
              </a:ext>
            </a:extLst>
          </p:cNvPr>
          <p:cNvSpPr/>
          <p:nvPr/>
        </p:nvSpPr>
        <p:spPr>
          <a:xfrm>
            <a:off x="815009" y="3809732"/>
            <a:ext cx="606795" cy="606795"/>
          </a:xfrm>
          <a:prstGeom prst="star5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8E3C1EF-2E8D-424B-AEBE-AC4DC2CA1DAF}"/>
              </a:ext>
            </a:extLst>
          </p:cNvPr>
          <p:cNvSpPr txBox="1"/>
          <p:nvPr/>
        </p:nvSpPr>
        <p:spPr>
          <a:xfrm>
            <a:off x="1146717" y="5704446"/>
            <a:ext cx="26574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2"/>
              </a:rPr>
              <a:t>http://ursb.me/resume/</a:t>
            </a:r>
            <a:endParaRPr lang="zh-CN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B26E485-37B1-42EB-9FEE-919F9077E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2844" y="571500"/>
            <a:ext cx="263842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9705911-8124-49F9-BE7C-D27A774C1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269" y="571500"/>
            <a:ext cx="263842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60B2915-47D6-44F3-8FBE-F56D22321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0126" y="561561"/>
            <a:ext cx="263842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9837F08-5EA3-48E6-B934-C61169475C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6667" y="939534"/>
            <a:ext cx="2159279" cy="215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020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4CCEF3-CE01-4DA2-A08E-C25B3A5E3E84}"/>
              </a:ext>
            </a:extLst>
          </p:cNvPr>
          <p:cNvSpPr/>
          <p:nvPr/>
        </p:nvSpPr>
        <p:spPr>
          <a:xfrm>
            <a:off x="5311170" y="681335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CCCC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康手札体W7-A" panose="03000709000000000000" pitchFamily="65" charset="-128"/>
              <a:ea typeface="华康手札体W7-A" panose="03000709000000000000" pitchFamily="65" charset="-12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97C9ED-682E-4EAC-A07F-C71D12620582}"/>
              </a:ext>
            </a:extLst>
          </p:cNvPr>
          <p:cNvSpPr txBox="1"/>
          <p:nvPr/>
        </p:nvSpPr>
        <p:spPr>
          <a:xfrm>
            <a:off x="1814305" y="1735530"/>
            <a:ext cx="856338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中国高校计算机大赛（</a:t>
            </a: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China </a:t>
            </a:r>
            <a:r>
              <a:rPr lang="en-US" altLang="zh-CN" sz="2400" dirty="0" err="1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CollegiateComputing</a:t>
            </a: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 Contest</a:t>
            </a: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，简称</a:t>
            </a: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C4</a:t>
            </a: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）是面向全国高校各专业在校学生的科技类竞赛活动。</a:t>
            </a:r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2016</a:t>
            </a: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年创办，</a:t>
            </a: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2020</a:t>
            </a: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年是第五届。</a:t>
            </a:r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竞赛模块：</a:t>
            </a:r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大数据挑战赛</a:t>
            </a:r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团体程序设计天梯赛</a:t>
            </a:r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highlight>
                  <a:srgbClr val="FFFF00"/>
                </a:highlight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移动应用创新赛</a:t>
            </a:r>
            <a:endParaRPr lang="en-US" altLang="zh-CN" sz="2400" b="1" dirty="0">
              <a:highlight>
                <a:srgbClr val="FFFF00"/>
              </a:highlight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网络技术挑战赛</a:t>
            </a:r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微信小程序应用开发赛</a:t>
            </a:r>
          </a:p>
        </p:txBody>
      </p:sp>
    </p:spTree>
    <p:extLst>
      <p:ext uri="{BB962C8B-B14F-4D97-AF65-F5344CB8AC3E}">
        <p14:creationId xmlns:p14="http://schemas.microsoft.com/office/powerpoint/2010/main" val="2231060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4CCEF3-CE01-4DA2-A08E-C25B3A5E3E84}"/>
              </a:ext>
            </a:extLst>
          </p:cNvPr>
          <p:cNvSpPr/>
          <p:nvPr/>
        </p:nvSpPr>
        <p:spPr>
          <a:xfrm>
            <a:off x="3579926" y="681335"/>
            <a:ext cx="50321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移动应用创新赛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97C9ED-682E-4EAC-A07F-C71D12620582}"/>
              </a:ext>
            </a:extLst>
          </p:cNvPr>
          <p:cNvSpPr txBox="1"/>
          <p:nvPr/>
        </p:nvSpPr>
        <p:spPr>
          <a:xfrm>
            <a:off x="1814305" y="1735530"/>
            <a:ext cx="8563389" cy="3351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移动应用创新赛作为中国高校计算机大赛的竞赛模块之一，由</a:t>
            </a:r>
            <a:r>
              <a:rPr lang="zh-CN" altLang="en-US" sz="2400" dirty="0">
                <a:highlight>
                  <a:srgbClr val="FFFF00"/>
                </a:highlight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浙江大学</a:t>
            </a: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、</a:t>
            </a:r>
            <a:r>
              <a:rPr lang="zh-CN" altLang="en-US" sz="2400" dirty="0">
                <a:highlight>
                  <a:srgbClr val="FFFF00"/>
                </a:highlight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苹果公司</a:t>
            </a: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联合承办，旨在</a:t>
            </a: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……</a:t>
            </a:r>
          </a:p>
          <a:p>
            <a:pPr>
              <a:lnSpc>
                <a:spcPct val="150000"/>
              </a:lnSpc>
            </a:pPr>
            <a:endParaRPr lang="en-US" altLang="zh-CN" sz="2400" b="1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移动应用创新赛鼓励校际合作，欢迎全球高校投递作品，具体通知请登录移动应用创新赛官网（</a:t>
            </a: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  <a:hlinkClick r:id="rId3"/>
              </a:rPr>
              <a:t>http://www.appcontest.net/</a:t>
            </a: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）及微信公众号（移动应用创新赛）查询。</a:t>
            </a:r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995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4CCEF3-CE01-4DA2-A08E-C25B3A5E3E84}"/>
              </a:ext>
            </a:extLst>
          </p:cNvPr>
          <p:cNvSpPr/>
          <p:nvPr/>
        </p:nvSpPr>
        <p:spPr>
          <a:xfrm>
            <a:off x="1814305" y="543877"/>
            <a:ext cx="53142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移动应用创新赛：赛制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97C9ED-682E-4EAC-A07F-C71D12620582}"/>
              </a:ext>
            </a:extLst>
          </p:cNvPr>
          <p:cNvSpPr txBox="1"/>
          <p:nvPr/>
        </p:nvSpPr>
        <p:spPr>
          <a:xfrm>
            <a:off x="1814305" y="1735530"/>
            <a:ext cx="8563389" cy="2249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本次竞赛的参赛作品须为具有一定功能的原创性应用程序（</a:t>
            </a:r>
            <a:r>
              <a:rPr lang="en-US" altLang="zh-CN" sz="24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App</a:t>
            </a:r>
            <a:r>
              <a:rPr lang="zh-CN" altLang="en-US" sz="24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），参赛</a:t>
            </a:r>
            <a:r>
              <a:rPr lang="en-US" altLang="zh-CN" sz="24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App</a:t>
            </a:r>
            <a:r>
              <a:rPr lang="zh-CN" altLang="en-US" sz="24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应基于</a:t>
            </a:r>
            <a:r>
              <a:rPr lang="en-US" altLang="zh-CN" sz="24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iOS</a:t>
            </a:r>
            <a:r>
              <a:rPr lang="zh-CN" altLang="en-US" sz="24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系统设计开发，并须在苹果公司的产品组合上顺畅运行。鼓励参赛队伍下载使用</a:t>
            </a:r>
            <a:r>
              <a:rPr lang="en-US" altLang="zh-CN" sz="24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Swift</a:t>
            </a:r>
            <a:r>
              <a:rPr lang="zh-CN" altLang="en-US" sz="24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语言进行开发。</a:t>
            </a:r>
            <a:endParaRPr lang="en-US" altLang="zh-CN" sz="2400" dirty="0">
              <a:latin typeface="华康手札体W7-A" panose="03000709000000000000" pitchFamily="65" charset="-128"/>
              <a:ea typeface="华康手札体W7-A" panose="03000709000000000000" pitchFamily="65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956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4CCEF3-CE01-4DA2-A08E-C25B3A5E3E84}"/>
              </a:ext>
            </a:extLst>
          </p:cNvPr>
          <p:cNvSpPr/>
          <p:nvPr/>
        </p:nvSpPr>
        <p:spPr>
          <a:xfrm>
            <a:off x="1814305" y="543877"/>
            <a:ext cx="53142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移动应用创新赛：赛制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97C9ED-682E-4EAC-A07F-C71D12620582}"/>
              </a:ext>
            </a:extLst>
          </p:cNvPr>
          <p:cNvSpPr txBox="1"/>
          <p:nvPr/>
        </p:nvSpPr>
        <p:spPr>
          <a:xfrm>
            <a:off x="1814305" y="1735530"/>
            <a:ext cx="8563389" cy="4193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……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预报名时，只需注册、完善团队信息并选择赛道即可；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初赛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提交参赛作品时，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必须提交作品说明文档（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App 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简介），可自主选择提交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App 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效果图、宣传海报等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；进入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复赛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的参赛队伍提交参赛作品时，必须提交作品说明文档（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App 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简介）和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视频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，可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自主选择提交部分源代码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。进入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决赛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后，参赛队伍可对作品继续进行完善，但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不能变更作品主题和内容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，并根据决赛要求提交视频和可在移动设备中运行的 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App 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应用。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……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进入决赛的参赛队伍如有上线至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App Store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的需求，组委会可免费为其提供开发者账号，在准备作品演示的过程中（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highlight>
                  <a:srgbClr val="FFFF00"/>
                </a:highligh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决赛参赛作品须能进行现场演示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），苹果公司将提供必要的技术支持。</a:t>
            </a:r>
            <a:endParaRPr lang="en-US" altLang="zh-CN" sz="2000" dirty="0">
              <a:latin typeface="华康手札体W7-A" panose="03000709000000000000" pitchFamily="65" charset="-128"/>
              <a:ea typeface="华康手札体W7-A" panose="03000709000000000000" pitchFamily="65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414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4CCEF3-CE01-4DA2-A08E-C25B3A5E3E84}"/>
              </a:ext>
            </a:extLst>
          </p:cNvPr>
          <p:cNvSpPr/>
          <p:nvPr/>
        </p:nvSpPr>
        <p:spPr>
          <a:xfrm>
            <a:off x="1814305" y="543877"/>
            <a:ext cx="53142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移动应用创新赛：报名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97C9ED-682E-4EAC-A07F-C71D12620582}"/>
              </a:ext>
            </a:extLst>
          </p:cNvPr>
          <p:cNvSpPr txBox="1"/>
          <p:nvPr/>
        </p:nvSpPr>
        <p:spPr>
          <a:xfrm>
            <a:off x="1814305" y="1735530"/>
            <a:ext cx="8563389" cy="3347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高校在册且在校学生，竞赛网站报名，填报盖章</a:t>
            </a: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……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原创</a:t>
            </a:r>
            <a:endParaRPr lang="en-US" altLang="zh-CN" sz="2400" dirty="0">
              <a:latin typeface="Arial" panose="020B0604020202020204" pitchFamily="34" charset="0"/>
              <a:ea typeface="华康手札体W7-A" panose="03000709000000000000" pitchFamily="65" charset="-128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3</a:t>
            </a: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名队员，原则上只允许调整一次，最迟必须在复赛提交作品截止前以书面形式提出，获得批准后</a:t>
            </a: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……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至少一名教练，最多两名</a:t>
            </a: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……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Arial" panose="020B0604020202020204" pitchFamily="34" charset="0"/>
                <a:ea typeface="华康手札体W7-A" panose="03000709000000000000" pitchFamily="65" charset="-128"/>
                <a:cs typeface="Arial" panose="020B0604020202020204" pitchFamily="34" charset="0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519130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4CCEF3-CE01-4DA2-A08E-C25B3A5E3E84}"/>
              </a:ext>
            </a:extLst>
          </p:cNvPr>
          <p:cNvSpPr/>
          <p:nvPr/>
        </p:nvSpPr>
        <p:spPr>
          <a:xfrm>
            <a:off x="1814305" y="543877"/>
            <a:ext cx="53142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移动应用创新赛：奖项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97C9ED-682E-4EAC-A07F-C71D12620582}"/>
              </a:ext>
            </a:extLst>
          </p:cNvPr>
          <p:cNvSpPr txBox="1"/>
          <p:nvPr/>
        </p:nvSpPr>
        <p:spPr>
          <a:xfrm>
            <a:off x="1814305" y="1735530"/>
            <a:ext cx="8924925" cy="4655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最具创新奖：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1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队（从一等奖中选出）   （ 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12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万 ）</a:t>
            </a:r>
          </a:p>
          <a:p>
            <a:pPr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一等奖：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5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队（含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AR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赛道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1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队）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		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（ 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5.1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万 ）</a:t>
            </a:r>
          </a:p>
          <a:p>
            <a:pPr algn="l"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二等奖：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20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队（含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AR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赛道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1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队）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		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（ 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2.1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万 ）</a:t>
            </a:r>
          </a:p>
          <a:p>
            <a:pPr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三等奖：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30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队（含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AR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赛道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3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队）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		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（ 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1.5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万 ）</a:t>
            </a:r>
          </a:p>
          <a:p>
            <a:pPr algn="l"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社会责任创新奖：若干队</a:t>
            </a:r>
          </a:p>
          <a:p>
            <a:pPr algn="l"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最具人气奖：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5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队</a:t>
            </a:r>
          </a:p>
          <a:p>
            <a:pPr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杰出指导教师奖：由最具创新奖和一等奖队伍指导教师获得。（ </a:t>
            </a:r>
            <a:r>
              <a:rPr lang="en-US" altLang="zh-CN" sz="2000" dirty="0">
                <a:solidFill>
                  <a:srgbClr val="4A4A4A"/>
                </a:solidFill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3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万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/1.7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万 ）</a:t>
            </a:r>
          </a:p>
          <a:p>
            <a:pPr algn="l"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优秀指导教师奖：由进入决赛的队伍的指导教师获得。</a:t>
            </a:r>
          </a:p>
          <a:p>
            <a:pPr algn="l"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优秀组织奖</a:t>
            </a:r>
            <a:r>
              <a:rPr lang="en-US" altLang="zh-CN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5</a:t>
            </a: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名：由决赛和复赛进入队伍最多的学校获得。</a:t>
            </a:r>
          </a:p>
          <a:p>
            <a:pPr algn="l">
              <a:lnSpc>
                <a:spcPct val="150000"/>
              </a:lnSpc>
            </a:pPr>
            <a:r>
              <a:rPr lang="zh-CN" altLang="en-US" sz="2000" b="0" i="0" dirty="0">
                <a:solidFill>
                  <a:srgbClr val="4A4A4A"/>
                </a:solidFill>
                <a:effectLst/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区域赛奖项：由复赛阶段提交作品的评审结果进行评选。</a:t>
            </a:r>
            <a:endParaRPr lang="en-US" altLang="zh-CN" sz="2000" dirty="0">
              <a:latin typeface="华康手札体W7-A" panose="03000709000000000000" pitchFamily="65" charset="-128"/>
              <a:ea typeface="华康手札体W7-A" panose="03000709000000000000" pitchFamily="65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34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4CCEF3-CE01-4DA2-A08E-C25B3A5E3E84}"/>
              </a:ext>
            </a:extLst>
          </p:cNvPr>
          <p:cNvSpPr/>
          <p:nvPr/>
        </p:nvSpPr>
        <p:spPr>
          <a:xfrm>
            <a:off x="1814305" y="543877"/>
            <a:ext cx="531427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移动应用创新赛：时间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3578E9EB-3D8B-4E6E-881A-E663D174CD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632971"/>
              </p:ext>
            </p:extLst>
          </p:nvPr>
        </p:nvGraphicFramePr>
        <p:xfrm>
          <a:off x="1814304" y="1735530"/>
          <a:ext cx="8563392" cy="4395446"/>
        </p:xfrm>
        <a:graphic>
          <a:graphicData uri="http://schemas.openxmlformats.org/drawingml/2006/table">
            <a:tbl>
              <a:tblPr/>
              <a:tblGrid>
                <a:gridCol w="940849">
                  <a:extLst>
                    <a:ext uri="{9D8B030D-6E8A-4147-A177-3AD203B41FA5}">
                      <a16:colId xmlns:a16="http://schemas.microsoft.com/office/drawing/2014/main" val="2797570328"/>
                    </a:ext>
                  </a:extLst>
                </a:gridCol>
                <a:gridCol w="2008094">
                  <a:extLst>
                    <a:ext uri="{9D8B030D-6E8A-4147-A177-3AD203B41FA5}">
                      <a16:colId xmlns:a16="http://schemas.microsoft.com/office/drawing/2014/main" val="3926020987"/>
                    </a:ext>
                  </a:extLst>
                </a:gridCol>
                <a:gridCol w="1213224">
                  <a:extLst>
                    <a:ext uri="{9D8B030D-6E8A-4147-A177-3AD203B41FA5}">
                      <a16:colId xmlns:a16="http://schemas.microsoft.com/office/drawing/2014/main" val="1621047715"/>
                    </a:ext>
                  </a:extLst>
                </a:gridCol>
                <a:gridCol w="1255058">
                  <a:extLst>
                    <a:ext uri="{9D8B030D-6E8A-4147-A177-3AD203B41FA5}">
                      <a16:colId xmlns:a16="http://schemas.microsoft.com/office/drawing/2014/main" val="3474663260"/>
                    </a:ext>
                  </a:extLst>
                </a:gridCol>
                <a:gridCol w="1249083">
                  <a:extLst>
                    <a:ext uri="{9D8B030D-6E8A-4147-A177-3AD203B41FA5}">
                      <a16:colId xmlns:a16="http://schemas.microsoft.com/office/drawing/2014/main" val="1574164103"/>
                    </a:ext>
                  </a:extLst>
                </a:gridCol>
                <a:gridCol w="1897084">
                  <a:extLst>
                    <a:ext uri="{9D8B030D-6E8A-4147-A177-3AD203B41FA5}">
                      <a16:colId xmlns:a16="http://schemas.microsoft.com/office/drawing/2014/main" val="1677195284"/>
                    </a:ext>
                  </a:extLst>
                </a:gridCol>
              </a:tblGrid>
              <a:tr h="53186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>
                          <a:effectLst/>
                        </a:rPr>
                        <a:t>届数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</a:rPr>
                        <a:t>预报名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>
                          <a:effectLst/>
                        </a:rPr>
                        <a:t>初赛截止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>
                          <a:effectLst/>
                        </a:rPr>
                        <a:t>复赛截止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>
                          <a:effectLst/>
                        </a:rPr>
                        <a:t>集训营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effectLst/>
                        </a:rPr>
                        <a:t>决赛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4360271"/>
                  </a:ext>
                </a:extLst>
              </a:tr>
              <a:tr h="1013562"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effectLst/>
                        </a:rPr>
                        <a:t>第五届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effectLst/>
                        </a:rPr>
                        <a:t>3.22-5.15</a:t>
                      </a:r>
                      <a:r>
                        <a:rPr lang="zh-CN" altLang="en-US" sz="2000" dirty="0">
                          <a:effectLst/>
                        </a:rPr>
                        <a:t>（</a:t>
                      </a:r>
                      <a:r>
                        <a:rPr lang="en-US" altLang="zh-CN" sz="2000" dirty="0">
                          <a:effectLst/>
                        </a:rPr>
                        <a:t>6.19</a:t>
                      </a:r>
                      <a:r>
                        <a:rPr lang="zh-CN" altLang="en-US" sz="2000" dirty="0">
                          <a:effectLst/>
                        </a:rPr>
                        <a:t>）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effectLst/>
                        </a:rPr>
                        <a:t>5.31</a:t>
                      </a:r>
                      <a:r>
                        <a:rPr lang="zh-CN" altLang="en-US" sz="2000" dirty="0">
                          <a:effectLst/>
                        </a:rPr>
                        <a:t>（</a:t>
                      </a:r>
                      <a:r>
                        <a:rPr lang="en-US" altLang="zh-CN" sz="2000" dirty="0">
                          <a:effectLst/>
                        </a:rPr>
                        <a:t>6.22</a:t>
                      </a:r>
                      <a:r>
                        <a:rPr lang="zh-CN" altLang="en-US" sz="2000" dirty="0">
                          <a:effectLst/>
                        </a:rPr>
                        <a:t>）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8.16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9.5-9.12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effectLst/>
                        </a:rPr>
                        <a:t>11.14-11.15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667562"/>
                  </a:ext>
                </a:extLst>
              </a:tr>
              <a:tr h="772715"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effectLst/>
                        </a:rPr>
                        <a:t>第四届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3.15-5.1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5.1</a:t>
                      </a:r>
                      <a:r>
                        <a:rPr lang="zh-CN" altLang="en-US" sz="2000">
                          <a:effectLst/>
                        </a:rPr>
                        <a:t>（</a:t>
                      </a:r>
                      <a:r>
                        <a:rPr lang="en-US" altLang="zh-CN" sz="2000">
                          <a:effectLst/>
                        </a:rPr>
                        <a:t>5.26</a:t>
                      </a:r>
                      <a:r>
                        <a:rPr lang="zh-CN" altLang="en-US" sz="2000">
                          <a:effectLst/>
                        </a:rPr>
                        <a:t>）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7.21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effectLst/>
                        </a:rPr>
                        <a:t>8.26-8.29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10.26-10.27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5792940"/>
                  </a:ext>
                </a:extLst>
              </a:tr>
              <a:tr h="531869">
                <a:tc>
                  <a:txBody>
                    <a:bodyPr/>
                    <a:lstStyle/>
                    <a:p>
                      <a:r>
                        <a:rPr lang="zh-CN" altLang="en-US" sz="2000">
                          <a:effectLst/>
                        </a:rPr>
                        <a:t>第三届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effectLst/>
                        </a:rPr>
                        <a:t>4.29-5.31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5.31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effectLst/>
                        </a:rPr>
                        <a:t>7.21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8.17-8.20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9.15-9.16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2589157"/>
                  </a:ext>
                </a:extLst>
              </a:tr>
              <a:tr h="1013562"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effectLst/>
                        </a:rPr>
                        <a:t>第二届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3.31-4.30</a:t>
                      </a:r>
                      <a:r>
                        <a:rPr lang="zh-CN" altLang="en-US" sz="2000">
                          <a:effectLst/>
                        </a:rPr>
                        <a:t>（</a:t>
                      </a:r>
                      <a:r>
                        <a:rPr lang="en-US" altLang="zh-CN" sz="2000">
                          <a:effectLst/>
                        </a:rPr>
                        <a:t>5.22</a:t>
                      </a:r>
                      <a:r>
                        <a:rPr lang="zh-CN" altLang="en-US" sz="2000">
                          <a:effectLst/>
                        </a:rPr>
                        <a:t>）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effectLst/>
                        </a:rPr>
                        <a:t>4.30</a:t>
                      </a:r>
                      <a:r>
                        <a:rPr lang="zh-CN" altLang="en-US" sz="2000" dirty="0">
                          <a:effectLst/>
                        </a:rPr>
                        <a:t>（</a:t>
                      </a:r>
                      <a:r>
                        <a:rPr lang="en-US" altLang="zh-CN" sz="2000" dirty="0">
                          <a:effectLst/>
                        </a:rPr>
                        <a:t>5.22</a:t>
                      </a:r>
                      <a:r>
                        <a:rPr lang="zh-CN" altLang="en-US" sz="2000" dirty="0">
                          <a:effectLst/>
                        </a:rPr>
                        <a:t>）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7.30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2000" dirty="0">
                        <a:effectLst/>
                      </a:endParaRP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9.23-9.24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151299"/>
                  </a:ext>
                </a:extLst>
              </a:tr>
              <a:tr h="531869">
                <a:tc>
                  <a:txBody>
                    <a:bodyPr/>
                    <a:lstStyle/>
                    <a:p>
                      <a:r>
                        <a:rPr lang="zh-CN" altLang="en-US" sz="2000">
                          <a:effectLst/>
                        </a:rPr>
                        <a:t>第一届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3.1-4.30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5.31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>
                          <a:effectLst/>
                        </a:rPr>
                        <a:t>7.31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sz="2000">
                        <a:effectLst/>
                      </a:endParaRP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effectLst/>
                        </a:rPr>
                        <a:t>9.23-9.24</a:t>
                      </a:r>
                    </a:p>
                  </a:txBody>
                  <a:tcPr marL="53813" marR="53813" marT="24836" marB="24836" anchor="ctr">
                    <a:lnL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6673213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C07314F7-550C-4009-977A-56837ECF29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0513" y="17795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765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24199FF-349B-45F1-BF41-13CE296124B7}"/>
              </a:ext>
            </a:extLst>
          </p:cNvPr>
          <p:cNvSpPr/>
          <p:nvPr/>
        </p:nvSpPr>
        <p:spPr>
          <a:xfrm>
            <a:off x="3233677" y="2967335"/>
            <a:ext cx="57246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康手札体W7-A" panose="03000709000000000000" pitchFamily="65" charset="-128"/>
                <a:ea typeface="华康手札体W7-A" panose="03000709000000000000" pitchFamily="65" charset="-128"/>
              </a:rPr>
              <a:t>历年优秀作品欣赏</a:t>
            </a:r>
          </a:p>
        </p:txBody>
      </p:sp>
    </p:spTree>
    <p:extLst>
      <p:ext uri="{BB962C8B-B14F-4D97-AF65-F5344CB8AC3E}">
        <p14:creationId xmlns:p14="http://schemas.microsoft.com/office/powerpoint/2010/main" val="1510213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689</Words>
  <Application>Microsoft Office PowerPoint</Application>
  <PresentationFormat>宽屏</PresentationFormat>
  <Paragraphs>89</Paragraphs>
  <Slides>12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等线</vt:lpstr>
      <vt:lpstr>等线 Light</vt:lpstr>
      <vt:lpstr>华康手札体W7-A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林 子白</dc:creator>
  <cp:lastModifiedBy>林 子白</cp:lastModifiedBy>
  <cp:revision>58</cp:revision>
  <dcterms:created xsi:type="dcterms:W3CDTF">2021-03-10T10:19:01Z</dcterms:created>
  <dcterms:modified xsi:type="dcterms:W3CDTF">2021-03-15T00:51:11Z</dcterms:modified>
</cp:coreProperties>
</file>

<file path=docProps/thumbnail.jpeg>
</file>